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5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70433" y="6408739"/>
            <a:ext cx="2559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4305A-2284-4043-AD89-D19EA6F5F03A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29484" y="6408739"/>
            <a:ext cx="48894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B8135-995B-4198-9625-241EA59A8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0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6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6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1C6B-4FCE-4F99-ABAC-C5661202AAE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895C-1AEB-4F0B-9C3A-11FF0C507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dirty="0" smtClean="0">
                <a:effectLst/>
              </a:rPr>
              <a:t>                Energizer!  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1981200" y="1905000"/>
            <a:ext cx="8229600" cy="4525962"/>
          </a:xfrm>
        </p:spPr>
        <p:txBody>
          <a:bodyPr/>
          <a:lstStyle/>
          <a:p>
            <a:r>
              <a:rPr lang="en-US" dirty="0" smtClean="0"/>
              <a:t>Classify each of the following as a solid, liquid or gas: apple juice, bread, a textbook and steam.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571" y="228601"/>
            <a:ext cx="1381125" cy="135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8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mtClean="0">
                <a:effectLst/>
              </a:rPr>
              <a:t>Melting:  Solid </a:t>
            </a:r>
            <a:r>
              <a:rPr lang="en-US" smtClean="0">
                <a:effectLst/>
                <a:sym typeface="Wingdings" pitchFamily="2" charset="2"/>
              </a:rPr>
              <a:t> Liquid</a:t>
            </a:r>
            <a:endParaRPr lang="en-US" smtClean="0">
              <a:effectLst/>
            </a:endParaRP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occurs when you ADD energy or INCREASE the temperature.</a:t>
            </a:r>
          </a:p>
          <a:p>
            <a:r>
              <a:rPr lang="en-US" smtClean="0"/>
              <a:t>As the temperature increases the particles move faster.</a:t>
            </a:r>
          </a:p>
          <a:p>
            <a:r>
              <a:rPr lang="en-US" smtClean="0"/>
              <a:t>At a certain point, called the MELTING POINT, the solid melts.</a:t>
            </a:r>
          </a:p>
          <a:p>
            <a:r>
              <a:rPr lang="en-US" smtClean="0"/>
              <a:t>Melting is ENDOTHERMIC because energy is gained in the form of heat by the substance.</a:t>
            </a:r>
          </a:p>
        </p:txBody>
      </p:sp>
      <p:pic>
        <p:nvPicPr>
          <p:cNvPr id="43011" name="Picture 4" descr="j03468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1" y="4953000"/>
            <a:ext cx="17113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7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mtClean="0">
                <a:effectLst/>
              </a:rPr>
              <a:t>Freezing: Liquid </a:t>
            </a:r>
            <a:r>
              <a:rPr lang="en-US" smtClean="0">
                <a:effectLst/>
                <a:sym typeface="Wingdings" pitchFamily="2" charset="2"/>
              </a:rPr>
              <a:t> Solid</a:t>
            </a:r>
            <a:endParaRPr lang="en-US" smtClean="0">
              <a:effectLst/>
            </a:endParaRP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is the reverse of melting.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We must REMOVE heat or LOWER temperature for this to happen.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Freezing is EXOTHERMIC because you are removing energy from the substance.</a:t>
            </a:r>
          </a:p>
        </p:txBody>
      </p:sp>
      <p:pic>
        <p:nvPicPr>
          <p:cNvPr id="44035" name="Picture 4" descr="j02857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1" y="4800601"/>
            <a:ext cx="154781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mtClean="0">
                <a:effectLst/>
              </a:rPr>
              <a:t>Evaporation: Liquid </a:t>
            </a:r>
            <a:r>
              <a:rPr lang="en-US" smtClean="0">
                <a:effectLst/>
                <a:sym typeface="Wingdings" pitchFamily="2" charset="2"/>
              </a:rPr>
              <a:t> Gas</a:t>
            </a:r>
            <a:endParaRPr lang="en-US" smtClean="0">
              <a:effectLst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Occurs when a liquid reaches its BOILING POINT.</a:t>
            </a:r>
          </a:p>
          <a:p>
            <a:r>
              <a:rPr lang="en-US" smtClean="0"/>
              <a:t>This process occurs at the surface of a liquid that has reached it boiling point.</a:t>
            </a:r>
          </a:p>
          <a:p>
            <a:r>
              <a:rPr lang="en-US" smtClean="0"/>
              <a:t>Is this process endothermic or exothermic?</a:t>
            </a:r>
          </a:p>
          <a:p>
            <a:pPr lvl="1"/>
            <a:r>
              <a:rPr lang="en-US" smtClean="0"/>
              <a:t>Endothermic – energy is added</a:t>
            </a:r>
          </a:p>
          <a:p>
            <a:endParaRPr lang="en-US" smtClean="0"/>
          </a:p>
          <a:p>
            <a:r>
              <a:rPr lang="en-US" smtClean="0"/>
              <a:t>**Boiling point and melting point are the same regardless of the amount of substance**</a:t>
            </a:r>
          </a:p>
        </p:txBody>
      </p:sp>
      <p:pic>
        <p:nvPicPr>
          <p:cNvPr id="45059" name="Picture 4" descr="j0296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005388"/>
            <a:ext cx="2287588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015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mtClean="0">
                <a:effectLst/>
              </a:rPr>
              <a:t>Condensation: Gas </a:t>
            </a:r>
            <a:r>
              <a:rPr lang="en-US" smtClean="0">
                <a:effectLst/>
                <a:sym typeface="Wingdings" pitchFamily="2" charset="2"/>
              </a:rPr>
              <a:t> Liquid</a:t>
            </a:r>
            <a:endParaRPr lang="en-US" smtClean="0">
              <a:effectLst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is the opposite of evaporation.</a:t>
            </a:r>
          </a:p>
          <a:p>
            <a:endParaRPr lang="en-US" smtClean="0"/>
          </a:p>
          <a:p>
            <a:r>
              <a:rPr lang="en-US" smtClean="0"/>
              <a:t>The CONDENSATION POINT is the point when gas turns to liquid.</a:t>
            </a:r>
          </a:p>
          <a:p>
            <a:endParaRPr lang="en-US" smtClean="0"/>
          </a:p>
          <a:p>
            <a:r>
              <a:rPr lang="en-US" smtClean="0"/>
              <a:t>Is the process endothermic or exothermic?</a:t>
            </a:r>
          </a:p>
          <a:p>
            <a:pPr lvl="1"/>
            <a:r>
              <a:rPr lang="en-US" smtClean="0"/>
              <a:t>Exothermic – energy is removed</a:t>
            </a:r>
          </a:p>
        </p:txBody>
      </p:sp>
      <p:pic>
        <p:nvPicPr>
          <p:cNvPr id="46083" name="Picture 4" descr="j01851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724401"/>
            <a:ext cx="28956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14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mtClean="0">
                <a:effectLst/>
              </a:rPr>
              <a:t>Sublimation: Solid </a:t>
            </a:r>
            <a:r>
              <a:rPr lang="en-US" smtClean="0">
                <a:effectLst/>
                <a:sym typeface="Wingdings" pitchFamily="2" charset="2"/>
              </a:rPr>
              <a:t> Gas</a:t>
            </a:r>
            <a:endParaRPr lang="en-US" smtClean="0">
              <a:effectLst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attraction between particles must be completely overcome so that they go from tightly packed to far apart.</a:t>
            </a:r>
          </a:p>
          <a:p>
            <a:endParaRPr lang="en-US" smtClean="0"/>
          </a:p>
          <a:p>
            <a:r>
              <a:rPr lang="en-US" smtClean="0"/>
              <a:t>Endothermic or Exothermic?</a:t>
            </a:r>
          </a:p>
          <a:p>
            <a:pPr lvl="1"/>
            <a:r>
              <a:rPr lang="en-US" smtClean="0"/>
              <a:t>Endothermic – energy is added</a:t>
            </a:r>
          </a:p>
        </p:txBody>
      </p:sp>
      <p:pic>
        <p:nvPicPr>
          <p:cNvPr id="47107" name="Picture 5" descr="FinalDryIce-main_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14800"/>
            <a:ext cx="36195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03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700"/>
              <a:t>Change of State vs. Change in Temperature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a substance gains or loses energy it must either change temperature or change state.</a:t>
            </a:r>
          </a:p>
          <a:p>
            <a:r>
              <a:rPr lang="en-US" smtClean="0"/>
              <a:t>As the temperature changes the particles change their speed equally.</a:t>
            </a:r>
          </a:p>
          <a:p>
            <a:r>
              <a:rPr lang="en-US" smtClean="0"/>
              <a:t>HOWEVER: The temperature of a substance does not actually change until the change of state is complete.</a:t>
            </a:r>
          </a:p>
        </p:txBody>
      </p:sp>
      <p:pic>
        <p:nvPicPr>
          <p:cNvPr id="48131" name="Picture 4" descr="j02544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625976"/>
            <a:ext cx="213360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57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AutoShape 5" descr="image001"/>
          <p:cNvSpPr>
            <a:spLocks noChangeAspect="1" noChangeArrowheads="1"/>
          </p:cNvSpPr>
          <p:nvPr/>
        </p:nvSpPr>
        <p:spPr bwMode="auto">
          <a:xfrm>
            <a:off x="2290764" y="1295400"/>
            <a:ext cx="7610475" cy="42672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6327" name="AutoShape 7" descr="image001"/>
          <p:cNvSpPr>
            <a:spLocks noChangeAspect="1" noChangeArrowheads="1"/>
          </p:cNvSpPr>
          <p:nvPr/>
        </p:nvSpPr>
        <p:spPr bwMode="auto">
          <a:xfrm>
            <a:off x="2290764" y="1295400"/>
            <a:ext cx="7610475" cy="42672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6333" name="AutoShape 13" descr="image001"/>
          <p:cNvSpPr>
            <a:spLocks noChangeAspect="1" noChangeArrowheads="1"/>
          </p:cNvSpPr>
          <p:nvPr/>
        </p:nvSpPr>
        <p:spPr bwMode="auto">
          <a:xfrm>
            <a:off x="1651001" y="46038"/>
            <a:ext cx="7610475" cy="42672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56335" name="Picture 15" descr="phase change diagram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381000"/>
            <a:ext cx="8915400" cy="6045200"/>
          </a:xfrm>
        </p:spPr>
      </p:pic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6019800" y="32004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5562600" y="45720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physical forms in which a substance can exist: solid, liquid, gas or plasma</a:t>
            </a:r>
          </a:p>
          <a:p>
            <a:endParaRPr lang="en-US" smtClean="0"/>
          </a:p>
          <a:p>
            <a:r>
              <a:rPr lang="en-US" smtClean="0"/>
              <a:t>What are particles of matter??</a:t>
            </a:r>
          </a:p>
          <a:p>
            <a:pPr lvl="1"/>
            <a:r>
              <a:rPr lang="en-US" smtClean="0"/>
              <a:t>Matter is made up of tiny particles called atoms.  They are so small that we cannot even see them.</a:t>
            </a:r>
          </a:p>
          <a:p>
            <a:pPr lvl="1"/>
            <a:r>
              <a:rPr lang="en-US" smtClean="0"/>
              <a:t>These particles, atoms, are constantly in motion and bumping into each other.  How atoms interact with each other helps us to classify which state of matter a substance is 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States of Matter</a:t>
            </a:r>
            <a:endParaRPr lang="en-US" dirty="0"/>
          </a:p>
        </p:txBody>
      </p:sp>
      <p:pic>
        <p:nvPicPr>
          <p:cNvPr id="35843" name="Picture 3" descr="C:\Users\Kristin\AppData\Local\Microsoft\Windows\Temporary Internet Files\Content.IE5\HSN0MD08\MM900309726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5191126"/>
            <a:ext cx="1239838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75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4864100"/>
          </a:xfrm>
        </p:spPr>
        <p:txBody>
          <a:bodyPr/>
          <a:lstStyle/>
          <a:p>
            <a:r>
              <a:rPr lang="en-US" smtClean="0"/>
              <a:t>Solids have a definite shape and volume</a:t>
            </a:r>
          </a:p>
          <a:p>
            <a:endParaRPr lang="en-US" smtClean="0"/>
          </a:p>
          <a:p>
            <a:r>
              <a:rPr lang="en-US" smtClean="0"/>
              <a:t>The particles in a solid are very close together and cannot move much.  They can only vibrate in place.</a:t>
            </a:r>
          </a:p>
          <a:p>
            <a:endParaRPr lang="en-US" smtClean="0"/>
          </a:p>
          <a:p>
            <a:r>
              <a:rPr lang="en-US" smtClean="0"/>
              <a:t>There are 2 types of solids:</a:t>
            </a:r>
          </a:p>
          <a:p>
            <a:pPr lvl="1"/>
            <a:r>
              <a:rPr lang="en-US" b="1" smtClean="0"/>
              <a:t>Crystalline</a:t>
            </a:r>
            <a:r>
              <a:rPr lang="en-US" smtClean="0"/>
              <a:t>: particles are in a very orderly 3-D arrangement.  They have repeating patterns in rows.  Ex: iron and diamond</a:t>
            </a:r>
          </a:p>
          <a:p>
            <a:pPr lvl="1"/>
            <a:r>
              <a:rPr lang="en-US" b="1" smtClean="0"/>
              <a:t>Amorphous</a:t>
            </a:r>
            <a:r>
              <a:rPr lang="en-US" smtClean="0"/>
              <a:t>: particles have no special arrangement.  Ex: glass, rubber and wax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5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016500"/>
          </a:xfrm>
        </p:spPr>
        <p:txBody>
          <a:bodyPr/>
          <a:lstStyle/>
          <a:p>
            <a:r>
              <a:rPr lang="en-US" smtClean="0"/>
              <a:t>A liquids shape changes to fit the container but it has a definite volume.</a:t>
            </a:r>
          </a:p>
          <a:p>
            <a:r>
              <a:rPr lang="en-US" smtClean="0"/>
              <a:t>The particles are not packed as tightly as they are in a solid.  They can move around and slide past each other allowing the liquid to take the shape of the container.</a:t>
            </a:r>
          </a:p>
          <a:p>
            <a:endParaRPr lang="en-US" smtClean="0"/>
          </a:p>
          <a:p>
            <a:r>
              <a:rPr lang="en-US" b="1" smtClean="0"/>
              <a:t>Surface Tension:</a:t>
            </a:r>
            <a:r>
              <a:rPr lang="en-US" smtClean="0"/>
              <a:t> the force at the surface of a liquid that sometimes causes it to fall in drops.</a:t>
            </a:r>
          </a:p>
          <a:p>
            <a:r>
              <a:rPr lang="en-US" b="1" smtClean="0"/>
              <a:t>Viscosity:</a:t>
            </a:r>
            <a:r>
              <a:rPr lang="en-US" smtClean="0"/>
              <a:t> a liquids resistance to flow</a:t>
            </a:r>
          </a:p>
          <a:p>
            <a:pPr lvl="1"/>
            <a:r>
              <a:rPr lang="en-US" smtClean="0"/>
              <a:t>Maple syrup has a high viscosity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Liquids</a:t>
            </a:r>
            <a:endParaRPr lang="en-US" dirty="0"/>
          </a:p>
        </p:txBody>
      </p:sp>
      <p:pic>
        <p:nvPicPr>
          <p:cNvPr id="37891" name="Picture 3" descr="C:\Users\Kristin\AppData\Local\Microsoft\Windows\Temporary Internet Files\Content.IE5\E0J6J4RA\MC9003268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6800" y="5046664"/>
            <a:ext cx="1760538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77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Gases have no definite shape or volume</a:t>
            </a:r>
          </a:p>
          <a:p>
            <a:endParaRPr lang="en-US" smtClean="0"/>
          </a:p>
          <a:p>
            <a:r>
              <a:rPr lang="en-US" smtClean="0"/>
              <a:t>The particles in a gas move quickly and can even break away from each other.</a:t>
            </a:r>
          </a:p>
          <a:p>
            <a:endParaRPr lang="en-US" smtClean="0"/>
          </a:p>
          <a:p>
            <a:r>
              <a:rPr lang="en-US" smtClean="0"/>
              <a:t>There is much less attraction between the particles in a solid.  The space between the particles is constantly changing to fill up all available space.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Gases</a:t>
            </a:r>
            <a:endParaRPr lang="en-US" dirty="0"/>
          </a:p>
        </p:txBody>
      </p:sp>
      <p:pic>
        <p:nvPicPr>
          <p:cNvPr id="38915" name="Picture 2" descr="C:\Users\Kristin\AppData\Local\Microsoft\Windows\Temporary Internet Files\Content.IE5\ELBTLO13\MC9001958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056188"/>
            <a:ext cx="168275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859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hot ionized (charged) gas</a:t>
            </a:r>
          </a:p>
          <a:p>
            <a:pPr lvl="1"/>
            <a:r>
              <a:rPr lang="en-US" dirty="0" smtClean="0"/>
              <a:t>Because the particles are so energetic the negative and positive parts of the atom begin to separate causing charged areas in this super heated gas</a:t>
            </a:r>
          </a:p>
          <a:p>
            <a:r>
              <a:rPr lang="en-US" dirty="0" smtClean="0"/>
              <a:t>Strongly influenced by electric and magnetic fields.</a:t>
            </a:r>
          </a:p>
          <a:p>
            <a:r>
              <a:rPr lang="en-US" dirty="0" smtClean="0"/>
              <a:t>Found in stars, the sun, lightning and neon signs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 – the </a:t>
            </a:r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state of matter</a:t>
            </a:r>
            <a:endParaRPr lang="en-US" dirty="0"/>
          </a:p>
        </p:txBody>
      </p:sp>
      <p:pic>
        <p:nvPicPr>
          <p:cNvPr id="1026" name="Picture 2" descr="C:\Users\gould\AppData\Local\Microsoft\Windows\Temporary Internet Files\Content.IE5\2TX6DNRB\MP9004424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4352021"/>
            <a:ext cx="4844345" cy="250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2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state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1000"/>
            <a:ext cx="8153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92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dirty="0" smtClean="0">
                <a:effectLst/>
              </a:rPr>
              <a:t>Energizer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 an ice cube melts it changes from a solid to a liquid.  Discuss the similarities and differences between the solid ice and liquid water.</a:t>
            </a:r>
          </a:p>
          <a:p>
            <a:pPr lvl="2"/>
            <a:r>
              <a:rPr lang="en-US" smtClean="0"/>
              <a:t>The solid has a fixed shape and volume, the liquid will still have the same volume but will be able to take the shape of its container.</a:t>
            </a:r>
          </a:p>
          <a:p>
            <a:pPr lvl="2"/>
            <a:r>
              <a:rPr lang="en-US" smtClean="0"/>
              <a:t>The atoms in the liquid will be moving a little bit more than those of the solid because the have gained more energy through the transfer of heat.</a:t>
            </a:r>
          </a:p>
        </p:txBody>
      </p:sp>
    </p:spTree>
    <p:extLst>
      <p:ext uri="{BB962C8B-B14F-4D97-AF65-F5344CB8AC3E}">
        <p14:creationId xmlns:p14="http://schemas.microsoft.com/office/powerpoint/2010/main" val="283531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mtClean="0">
                <a:effectLst/>
              </a:rPr>
              <a:t>Change of State Notes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a substance changes from one form to another.</a:t>
            </a:r>
          </a:p>
          <a:p>
            <a:endParaRPr lang="en-US" b="1" smtClean="0"/>
          </a:p>
          <a:p>
            <a:pPr lvl="1">
              <a:buFont typeface="Verdana" pitchFamily="34" charset="0"/>
              <a:buNone/>
            </a:pPr>
            <a:r>
              <a:rPr lang="en-US" b="1" smtClean="0"/>
              <a:t>****In order for a substance to change state, we must ADD or REMOVE energy.  In most cases, energy takes the form of heat.</a:t>
            </a:r>
          </a:p>
        </p:txBody>
      </p:sp>
      <p:pic>
        <p:nvPicPr>
          <p:cNvPr id="41987" name="Picture 4" descr="j02907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886201"/>
            <a:ext cx="28321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47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773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Wingdings</vt:lpstr>
      <vt:lpstr>Wingdings 3</vt:lpstr>
      <vt:lpstr>Office Theme</vt:lpstr>
      <vt:lpstr>                Energizer!  </vt:lpstr>
      <vt:lpstr>States of Matter</vt:lpstr>
      <vt:lpstr>Solids</vt:lpstr>
      <vt:lpstr>Liquids</vt:lpstr>
      <vt:lpstr>Gases</vt:lpstr>
      <vt:lpstr>Plasma – the 4th state of matter</vt:lpstr>
      <vt:lpstr>PowerPoint Presentation</vt:lpstr>
      <vt:lpstr>Energizer</vt:lpstr>
      <vt:lpstr>Change of State Notes</vt:lpstr>
      <vt:lpstr>Melting:  Solid  Liquid</vt:lpstr>
      <vt:lpstr>Freezing: Liquid  Solid</vt:lpstr>
      <vt:lpstr>Evaporation: Liquid  Gas</vt:lpstr>
      <vt:lpstr>Condensation: Gas  Liquid</vt:lpstr>
      <vt:lpstr>Sublimation: Solid  Gas</vt:lpstr>
      <vt:lpstr>Change of State vs. Change in Temperature</vt:lpstr>
      <vt:lpstr>PowerPoint Presentation</vt:lpstr>
      <vt:lpstr>PowerPoint Presentation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Energizer!</dc:title>
  <dc:creator>Johnson, Jacques T</dc:creator>
  <cp:lastModifiedBy>Johnson, Jacques T</cp:lastModifiedBy>
  <cp:revision>2</cp:revision>
  <dcterms:created xsi:type="dcterms:W3CDTF">2016-10-06T15:15:58Z</dcterms:created>
  <dcterms:modified xsi:type="dcterms:W3CDTF">2016-10-06T15:32:13Z</dcterms:modified>
</cp:coreProperties>
</file>